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12191999"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新生儿麻醉最新进展</a:t>
            </a:r>
          </a:p>
          <a:p>
            <a:r>
              <a:t>围术期并发症 / 麻醉危机相关专业人员</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参考文献（1/3）</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参考文献（2/3）</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参考文献（3/3）</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首先，我们来了解一下新生儿麻醉中面临的主要临床问题。例如，新生儿的呼吸系统、循环系统的脆弱性以及对药物代谢的敏感性都与成人不同。接下来，我们将探讨最新的研究进展如何帮助我们在处理这些问题时更加安全有效。比如，最近的研究表明，使用特定的监测设备和优化麻醉方案可以显著减少并发症的发生率。</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接下来，我们深入探讨一下新生儿的生理特点。新生儿的心脏、肺部和神经系统都尚未完全发育成熟，因此对药物的反应比成人更为敏感。此外，他们的呼吸系统更容易受到机械通气的影响而产生并发症。在儿童麻醉中，我们需要特别注意维持足够的氧合水平和避免过度通气导致的气道损伤。</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在进行新生儿麻醉时，我们需要考虑多种风险因素。例如，低体温、低血糖和呼吸窘迫综合征等都可能影响手术过程中的安全。最新的研究表明，通过使用特定的监测设备（如经皮氧饱和度仪），我们可以更准确地评估这些风险因素，并及时采取措施来预防并发症的发生。</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接下来，我们讨论一下如何通过优化麻醉方案来减少新生儿麻醉过程中的并发症。例如，使用低浓度的吸入性麻醉药和避免过度通气可以显著降低呼吸系统并发症的风险。此外，最新的研究还强调了在手术过程中保持足够的氧合水平的重要性。</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在讨论新生儿麻醉的安全边界时，我们需要特别关注儿童的生理特点。例如，新生儿的心率较成人快，因此需要更精确地控制呼吸机的压力和频率以防止过度通气导致的气道损伤。此外，最新的围术期监测设备（如经皮氧饱和度仪）可以帮助我们及时发现并处理任何潜在的问题。</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接下来，我们来看一个具体案例。假设患儿是一名早产儿，出生胎龄 34 周，体重约 2.0 kg，诊断为复杂先天性心脏病，需要在新生儿期接受心脏手术。这个患儿的麻醉管理难点并不只是“能不能插管、能不能维持血压”，更关键的是如何在氧合、通气、肺血管阻力和全身灌注之间取得平衡。</a:t>
            </a:r>
          </a:p>
          <a:p/>
          <a:p>
            <a:r>
              <a:t>术前评估时，我们首先要明确三件事：第一，患儿是否存在支气管肺发育不良、肺不张或感染等肺部问题；第二，是否存在肺动脉高压或右心负荷增加；第三，心脏病变是否依赖动脉导管或存在明显的体肺循环分流。早产和低出生体重本身会增加心脏手术后的死亡率、并发症和神经发育风险，因此麻醉方案不能简单套用足月儿流程，而应围绕“保护肺、稳定循环、保护脑”来设计。</a:t>
            </a:r>
          </a:p>
          <a:p/>
          <a:p>
            <a:r>
              <a:t>诱导和维持麻醉时，应避免剧烈缺氧、酸中毒、低体温和疼痛刺激，因为这些因素都可能升高肺血管阻力，诱发肺高压危象或右心衰竭。同时，也不能一味追求很高的氧饱和度。对于早产儿，过度给氧可能增加氧化应激和视网膜、肺部损伤风险；而对于存在分流的先心病患儿，过高的氧浓度还可能改变肺血管阻力，打破体循环和肺循环之间的平衡。因此，氧饱和度目标应结合具体心脏病类型、术前基础饱和度、血气、乳酸、近红外脑氧饱和度以及外科团队目标进行动态调整。</a:t>
            </a:r>
          </a:p>
          <a:p/>
          <a:p>
            <a:r>
              <a:t>通气策略同样重要。我们通常采用温和通气，避免明显低氧和高碳酸血症，但也避免过度通气。过度通气虽然可能短时间降低二氧化碳和肺血管阻力，却可能造成肺损伤和炎症反应，尤其是在肺高压或体外循环相关炎症背景下更需要谨慎。比较合理的做法是维持适当潮气量、合适的呼气末压力、稳定的二氧化碳水平，并根据血流动力学、超声和血气结果随时微调。</a:t>
            </a:r>
          </a:p>
          <a:p/>
          <a:p>
            <a:r>
              <a:t>在这个病例中，麻醉医生的目标可以概括为四句话：第一，维持足够但不过度的氧合；第二，避免酸中毒、低体温、疼痛和躁动导致肺血管阻力升高；第三，减少机械通气相关肺损伤；第四，通过有创血压、血气、乳酸、尿量、脑氧饱和度和超声评估，持续确认全身氧供是否足够。这个案例说明，早产儿心脏手术麻醉不是单纯把氧饱和度调到一个固定数字，而是要根据心肺相互作用，动态平衡氧合、肺血流、体循环灌注和器官保护。</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最后，我们来回顾一下今天讨论的主要内容。首先，我们了解了新生儿麻醉中面临的主要临床问题，并探讨了最新的研究成果在减少并发症中的应用。接下来，我们深入分析了儿童生理特点对麻醉技术的影响，并讨论了如何通过优化方案和监测设备来提高围术期的安全性。</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最后，我会提供一些相关的参考文献。例如，《第二国际急性呼吸窘迫综合征诊断和管理共识会议指南》、《生存于感染性休克中的2023年研究优先事项》以及关于新生儿麻醉的欧洲学会和重症监护医学证据与共识指南。这些资源将帮助大家进一步了解最新的研究成果和发展趋势。</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731520" y="960120"/>
            <a:ext cx="10698480" cy="411480"/>
          </a:xfrm>
          <a:prstGeom prst="rect">
            <a:avLst/>
          </a:prstGeom>
          <a:noFill/>
        </p:spPr>
        <p:txBody>
          <a:bodyPr wrap="square">
            <a:spAutoFit/>
          </a:bodyPr>
          <a:lstStyle/>
          <a:p>
            <a:r>
              <a:rPr sz="1800" b="1">
                <a:solidFill>
                  <a:srgbClr val="0F172A"/>
                </a:solidFill>
              </a:rPr>
              <a:t>CME Courseware</a:t>
            </a:r>
          </a:p>
        </p:txBody>
      </p:sp>
      <p:sp>
        <p:nvSpPr>
          <p:cNvPr id="3" name="TextBox 2"/>
          <p:cNvSpPr txBox="1"/>
          <p:nvPr/>
        </p:nvSpPr>
        <p:spPr>
          <a:xfrm>
            <a:off x="731520" y="1828800"/>
            <a:ext cx="10698480" cy="1463040"/>
          </a:xfrm>
          <a:prstGeom prst="rect">
            <a:avLst/>
          </a:prstGeom>
          <a:noFill/>
        </p:spPr>
        <p:txBody>
          <a:bodyPr wrap="square">
            <a:spAutoFit/>
          </a:bodyPr>
          <a:lstStyle/>
          <a:p>
            <a:pPr algn="ctr"/>
            <a:r>
              <a:rPr sz="4000" b="1">
                <a:solidFill>
                  <a:srgbClr val="0F172A"/>
                </a:solidFill>
              </a:rPr>
              <a:t>新生儿麻醉最新进展</a:t>
            </a:r>
          </a:p>
        </p:txBody>
      </p:sp>
      <p:sp>
        <p:nvSpPr>
          <p:cNvPr id="4" name="TextBox 3"/>
          <p:cNvSpPr txBox="1"/>
          <p:nvPr/>
        </p:nvSpPr>
        <p:spPr>
          <a:xfrm>
            <a:off x="1280160" y="3657600"/>
            <a:ext cx="9601200" cy="731520"/>
          </a:xfrm>
          <a:prstGeom prst="rect">
            <a:avLst/>
          </a:prstGeom>
          <a:noFill/>
        </p:spPr>
        <p:txBody>
          <a:bodyPr wrap="square">
            <a:spAutoFit/>
          </a:bodyPr>
          <a:lstStyle/>
          <a:p>
            <a:r>
              <a:rPr sz="2000" b="0">
                <a:solidFill>
                  <a:srgbClr val="0F172A"/>
                </a:solidFill>
              </a:rPr>
              <a:t>围术期并发症 / 麻醉危机相关专业人员</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94360" y="594360"/>
            <a:ext cx="10972800" cy="548640"/>
          </a:xfrm>
          <a:prstGeom prst="rect">
            <a:avLst/>
          </a:prstGeom>
          <a:noFill/>
        </p:spPr>
        <p:txBody>
          <a:bodyPr wrap="square">
            <a:spAutoFit/>
          </a:bodyPr>
          <a:lstStyle/>
          <a:p>
            <a:r>
              <a:rPr sz="2800" b="1">
                <a:solidFill>
                  <a:srgbClr val="0F172A"/>
                </a:solidFill>
              </a:rPr>
              <a:t>参考文献（1/3）</a:t>
            </a:r>
          </a:p>
        </p:txBody>
      </p:sp>
      <p:sp>
        <p:nvSpPr>
          <p:cNvPr id="3" name="TextBox 2"/>
          <p:cNvSpPr txBox="1"/>
          <p:nvPr/>
        </p:nvSpPr>
        <p:spPr>
          <a:xfrm>
            <a:off x="777240" y="1280160"/>
            <a:ext cx="10789920" cy="5120640"/>
          </a:xfrm>
          <a:prstGeom prst="rect">
            <a:avLst/>
          </a:prstGeom>
          <a:noFill/>
        </p:spPr>
        <p:txBody>
          <a:bodyPr wrap="square">
            <a:spAutoFit/>
          </a:bodyPr>
          <a:lstStyle/>
          <a:p>
            <a:pPr>
              <a:defRPr sz="1400">
                <a:solidFill>
                  <a:srgbClr val="0F172A"/>
                </a:solidFill>
              </a:defRPr>
            </a:pPr>
            <a:r>
              <a:t>Executive Summary of the Second International Guidelines for the Diagnosis and Management of Pediatric Acute Respiratory Distress Syndrome (PALICC-2).. Pediatric critical care medicine : a journal of the Society of Critical Care Medicine an...</a:t>
            </a:r>
          </a:p>
          <a:p>
            <a:pPr>
              <a:defRPr sz="1400">
                <a:solidFill>
                  <a:srgbClr val="0F172A"/>
                </a:solidFill>
              </a:defRPr>
            </a:pPr>
            <a:r>
              <a:t>Surviving Sepsis Campaign Research Priorities 2023.. Critical care medicine 2024. PMID: 38240508. DOI: 10.1097/ccm.0000000000006135.</a:t>
            </a:r>
          </a:p>
          <a:p>
            <a:pPr>
              <a:defRPr sz="1400">
                <a:solidFill>
                  <a:srgbClr val="0F172A"/>
                </a:solidFill>
              </a:defRPr>
            </a:pPr>
            <a:r>
              <a:t>Bronchopulmonary dysplasia.. Paediatric anaesthesia 2022. PMID: 34877749. DOI: 10.1111/pan.14365.</a:t>
            </a:r>
          </a:p>
          <a:p>
            <a:pPr>
              <a:defRPr sz="1400">
                <a:solidFill>
                  <a:srgbClr val="0F172A"/>
                </a:solidFill>
              </a:defRPr>
            </a:pPr>
            <a:r>
              <a:t>American College of Critical Care Medicine Clinical Practice Parameters for Hemodynamic Support of Pediatric and Neonatal Septic Shock.. Critical care medicine 2017. PMID: 28509730. DOI: 10.1097/ccm.0000000000002425.</a:t>
            </a:r>
          </a:p>
          <a:p>
            <a:pPr>
              <a:defRPr sz="1400">
                <a:solidFill>
                  <a:srgbClr val="0F172A"/>
                </a:solidFill>
              </a:defRPr>
            </a:pPr>
            <a:r>
              <a:t>Genome-wide association analyses identify 44 risk variants and refine the genetic architecture of major depression.. Nature genetics 2018. PMID: 29700475. DOI: 10.1038/s41588-018-0090-3.</a:t>
            </a:r>
          </a:p>
          <a:p>
            <a:pPr>
              <a:defRPr sz="1400">
                <a:solidFill>
                  <a:srgbClr val="0F172A"/>
                </a:solidFill>
              </a:defRPr>
            </a:pPr>
            <a:r>
              <a:t>Recent advances in understanding neuro.. Current opinion in genetics &amp;amp;amp;amp;amp;amp;amp;amp;amp; development 2022. PMID: 35772305. DOI: 10.1016/j.gde.2022.101938.</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94360" y="594360"/>
            <a:ext cx="10972800" cy="548640"/>
          </a:xfrm>
          <a:prstGeom prst="rect">
            <a:avLst/>
          </a:prstGeom>
          <a:noFill/>
        </p:spPr>
        <p:txBody>
          <a:bodyPr wrap="square">
            <a:spAutoFit/>
          </a:bodyPr>
          <a:lstStyle/>
          <a:p>
            <a:r>
              <a:rPr sz="2800" b="1">
                <a:solidFill>
                  <a:srgbClr val="0F172A"/>
                </a:solidFill>
              </a:rPr>
              <a:t>参考文献（2/3）</a:t>
            </a:r>
          </a:p>
        </p:txBody>
      </p:sp>
      <p:sp>
        <p:nvSpPr>
          <p:cNvPr id="3" name="TextBox 2"/>
          <p:cNvSpPr txBox="1"/>
          <p:nvPr/>
        </p:nvSpPr>
        <p:spPr>
          <a:xfrm>
            <a:off x="777240" y="1280160"/>
            <a:ext cx="10789920" cy="5120640"/>
          </a:xfrm>
          <a:prstGeom prst="rect">
            <a:avLst/>
          </a:prstGeom>
          <a:noFill/>
        </p:spPr>
        <p:txBody>
          <a:bodyPr wrap="square">
            <a:spAutoFit/>
          </a:bodyPr>
          <a:lstStyle/>
          <a:p>
            <a:pPr>
              <a:defRPr sz="1400">
                <a:solidFill>
                  <a:srgbClr val="0F172A"/>
                </a:solidFill>
              </a:defRPr>
            </a:pPr>
            <a:r>
              <a:t>Drugs for preventing postoperative nausea and vomiting in adults after general anaesthesia: a network meta-analysis.. The Cochrane database of systematic reviews 2020. PMID: 33075160. DOI: 10.1002/14651858.cd012859.pub2.</a:t>
            </a:r>
          </a:p>
          <a:p>
            <a:pPr>
              <a:defRPr sz="1400">
                <a:solidFill>
                  <a:srgbClr val="0F172A"/>
                </a:solidFill>
              </a:defRPr>
            </a:pPr>
            <a:r>
              <a:t>Update of the European Society of Anaesthesiology and Intensive Care Medicine evidence-based and consensus-based guideline on postoperative delirium in adult patients.. European journal of anaesthesiology 2024. PMID: 37599617. DOI: 10.1097/...</a:t>
            </a:r>
          </a:p>
          <a:p>
            <a:pPr>
              <a:defRPr sz="1400">
                <a:solidFill>
                  <a:srgbClr val="0F172A"/>
                </a:solidFill>
              </a:defRPr>
            </a:pPr>
            <a:r>
              <a:t>Emergencies in obstetric anaesthesia: a narrative review.. Anaesthesia 2022. PMID: 36089883. DOI: 10.1111/anae.15839.</a:t>
            </a:r>
          </a:p>
          <a:p>
            <a:pPr>
              <a:defRPr sz="1400">
                <a:solidFill>
                  <a:srgbClr val="0F172A"/>
                </a:solidFill>
              </a:defRPr>
            </a:pPr>
            <a:r>
              <a:t>Guidelines for the management of tracheal intubation in critically ill adults.. British journal of anaesthesia 2018. PMID: 29406182. DOI: 10.1016/j.bja.2017.10.021.</a:t>
            </a:r>
          </a:p>
          <a:p>
            <a:pPr>
              <a:defRPr sz="1400">
                <a:solidFill>
                  <a:srgbClr val="0F172A"/>
                </a:solidFill>
              </a:defRPr>
            </a:pPr>
            <a:r>
              <a:t>Anaphylaxis: A 2023 practice parameter update.. Annals of allergy, asthma &amp;amp;amp;amp;amp;amp;amp;amp;amp; immunology : official publication of the American College of Allergy, Asthma, &amp;amp;amp;amp;amp;amp;amp;amp;amp; Immunology 2024. PMI...</a:t>
            </a:r>
          </a:p>
          <a:p>
            <a:pPr>
              <a:defRPr sz="1400">
                <a:solidFill>
                  <a:srgbClr val="0F172A"/>
                </a:solidFill>
              </a:defRPr>
            </a:pPr>
            <a:r>
              <a:t>Perioperative Anaphylaxis.. Immunology and allergy clinics of North America 2022. PMID: 34823744. DOI: 10.1016/j.iac.2021.09.002.</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94360" y="594360"/>
            <a:ext cx="10972800" cy="548640"/>
          </a:xfrm>
          <a:prstGeom prst="rect">
            <a:avLst/>
          </a:prstGeom>
          <a:noFill/>
        </p:spPr>
        <p:txBody>
          <a:bodyPr wrap="square">
            <a:spAutoFit/>
          </a:bodyPr>
          <a:lstStyle/>
          <a:p>
            <a:r>
              <a:rPr sz="2800" b="1">
                <a:solidFill>
                  <a:srgbClr val="0F172A"/>
                </a:solidFill>
              </a:rPr>
              <a:t>参考文献（3/3）</a:t>
            </a:r>
          </a:p>
        </p:txBody>
      </p:sp>
      <p:sp>
        <p:nvSpPr>
          <p:cNvPr id="3" name="TextBox 2"/>
          <p:cNvSpPr txBox="1"/>
          <p:nvPr/>
        </p:nvSpPr>
        <p:spPr>
          <a:xfrm>
            <a:off x="777240" y="1280160"/>
            <a:ext cx="10789920" cy="5120640"/>
          </a:xfrm>
          <a:prstGeom prst="rect">
            <a:avLst/>
          </a:prstGeom>
          <a:noFill/>
        </p:spPr>
        <p:txBody>
          <a:bodyPr wrap="square">
            <a:spAutoFit/>
          </a:bodyPr>
          <a:lstStyle/>
          <a:p>
            <a:pPr>
              <a:defRPr sz="1400">
                <a:solidFill>
                  <a:srgbClr val="0F172A"/>
                </a:solidFill>
              </a:defRPr>
            </a:pPr>
            <a:r>
              <a:t>Malignant hyperthermia: a review.. Orphanet journal of rare diseases 2015. PMID: 26238698. DOI: 10.1186/s13023-015-0310-1.</a:t>
            </a:r>
          </a:p>
          <a:p>
            <a:pPr>
              <a:defRPr sz="1400">
                <a:solidFill>
                  <a:srgbClr val="0F172A"/>
                </a:solidFill>
              </a:defRPr>
            </a:pPr>
            <a:r>
              <a:t>Malignant hyperthermia 2020: Guideline from the Association of Anaesthetists.. Anaesthesia 2021. PMID: 33399225. DOI: 10.1111/anae.15317.</a:t>
            </a:r>
          </a:p>
          <a:p>
            <a:pPr>
              <a:defRPr sz="1400">
                <a:solidFill>
                  <a:srgbClr val="0F172A"/>
                </a:solidFill>
              </a:defRPr>
            </a:pPr>
            <a:r>
              <a:t>Ultrasound assessment of gastric content and volume.. British journal of anaesthesia 2014. PMID: 24893784. DOI: 10.1093/bja/aeu151.</a:t>
            </a:r>
          </a:p>
          <a:p>
            <a:pPr>
              <a:defRPr sz="1400">
                <a:solidFill>
                  <a:srgbClr val="0F172A"/>
                </a:solidFill>
              </a:defRPr>
            </a:pPr>
            <a:r>
              <a:t>Practical guide for safe sedation.. Journal of anesthesia 2023. PMID: 36912977. DOI: 10.1007/s00540-023-03177-5.</a:t>
            </a:r>
          </a:p>
          <a:p>
            <a:pPr>
              <a:defRPr sz="1400">
                <a:solidFill>
                  <a:srgbClr val="0F172A"/>
                </a:solidFill>
              </a:defRPr>
            </a:pPr>
            <a:r>
              <a:t>PeriOperative Quality Initiative (POQI) international consensus statement on perioperative arterial pressure management.. British journal of anaesthesia 2024. PMID: 38839472. DOI: 10.1016/j.bja.2024.04.046.</a:t>
            </a:r>
          </a:p>
          <a:p>
            <a:pPr>
              <a:defRPr sz="1400">
                <a:solidFill>
                  <a:srgbClr val="0F172A"/>
                </a:solidFill>
              </a:defRPr>
            </a:pPr>
            <a:r>
              <a:t>Intraoperative hypotension and the risk of postoperative adverse outcomes: a systematic review.. British journal of anaesthesia 2018. PMID: 30236233. DOI: 10.1016/j.bja.2018.04.036.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1</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临床问题</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新生儿麻醉面临的挑战</a:t>
            </a:r>
          </a:p>
          <a:p>
            <a:pPr>
              <a:defRPr sz="2300">
                <a:solidFill>
                  <a:srgbClr val="0F172A"/>
                </a:solidFill>
              </a:defRPr>
            </a:pPr>
            <a:r>
              <a:t>最新进展在减少并发症和提高安全性方面的应用</a:t>
            </a:r>
          </a:p>
          <a:p>
            <a:pPr>
              <a:defRPr sz="2300">
                <a:solidFill>
                  <a:srgbClr val="0F172A"/>
                </a:solidFill>
              </a:defRPr>
            </a:pPr>
            <a:r>
              <a:t>补充本页对应的临床适用条件、风险控制或教学提示。</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1</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2</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核心概念</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新生儿生理特点</a:t>
            </a:r>
          </a:p>
          <a:p>
            <a:pPr>
              <a:defRPr sz="2300">
                <a:solidFill>
                  <a:srgbClr val="0F172A"/>
                </a:solidFill>
              </a:defRPr>
            </a:pPr>
            <a:r>
              <a:t>儿童麻醉的安全边界</a:t>
            </a:r>
          </a:p>
          <a:p>
            <a:pPr>
              <a:defRPr sz="2300">
                <a:solidFill>
                  <a:srgbClr val="0F172A"/>
                </a:solidFill>
              </a:defRPr>
            </a:pPr>
            <a:r>
              <a:t>最新研究在改善围术期安全中的作用</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3</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评估</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新生儿麻醉的风险因素</a:t>
            </a:r>
          </a:p>
          <a:p>
            <a:pPr>
              <a:defRPr sz="2300">
                <a:solidFill>
                  <a:srgbClr val="0F172A"/>
                </a:solidFill>
              </a:defRPr>
            </a:pPr>
            <a:r>
              <a:t>最新监测设备的应用</a:t>
            </a:r>
          </a:p>
          <a:p>
            <a:pPr>
              <a:defRPr sz="2300">
                <a:solidFill>
                  <a:srgbClr val="0F172A"/>
                </a:solidFill>
              </a:defRPr>
            </a:pPr>
            <a:r>
              <a:t>围术期并发症的发生率</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4</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处理流程</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优化麻醉方案的重要性</a:t>
            </a:r>
          </a:p>
          <a:p>
            <a:pPr>
              <a:defRPr sz="2300">
                <a:solidFill>
                  <a:srgbClr val="0F172A"/>
                </a:solidFill>
              </a:defRPr>
            </a:pPr>
            <a:r>
              <a:t>最新研究在优化麻醉方案中的应用</a:t>
            </a:r>
          </a:p>
          <a:p>
            <a:pPr>
              <a:defRPr sz="2300">
                <a:solidFill>
                  <a:srgbClr val="0F172A"/>
                </a:solidFill>
              </a:defRPr>
            </a:pPr>
            <a:r>
              <a:t>如何减少新生儿麻醉过程中的并发症</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5</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安全边界</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儿童生理特点与麻醉技术的关系</a:t>
            </a:r>
          </a:p>
          <a:p>
            <a:pPr>
              <a:defRPr sz="2300">
                <a:solidFill>
                  <a:srgbClr val="0F172A"/>
                </a:solidFill>
              </a:defRPr>
            </a:pPr>
            <a:r>
              <a:t>如何避免过度通气和机械损伤</a:t>
            </a:r>
          </a:p>
          <a:p>
            <a:pPr>
              <a:defRPr sz="2300">
                <a:solidFill>
                  <a:srgbClr val="0F172A"/>
                </a:solidFill>
              </a:defRPr>
            </a:pPr>
            <a:r>
              <a:t>最新的围术期监测设备的应用</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6</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病例讨论</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一个新生儿麻醉的真实案例分析</a:t>
            </a:r>
          </a:p>
          <a:p>
            <a:pPr>
              <a:defRPr sz="2300">
                <a:solidFill>
                  <a:srgbClr val="0F172A"/>
                </a:solidFill>
              </a:defRPr>
            </a:pPr>
            <a:r>
              <a:t>如何在实际操作中应用最新研究成果</a:t>
            </a:r>
          </a:p>
          <a:p>
            <a:pPr>
              <a:defRPr sz="2300">
                <a:solidFill>
                  <a:srgbClr val="0F172A"/>
                </a:solidFill>
              </a:defRPr>
            </a:pPr>
            <a:r>
              <a:t>面对复杂情况时的决策制定过程</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7</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小结</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新生儿麻醉的最新进展总结</a:t>
            </a:r>
          </a:p>
          <a:p>
            <a:pPr>
              <a:defRPr sz="2300">
                <a:solidFill>
                  <a:srgbClr val="0F172A"/>
                </a:solidFill>
              </a:defRPr>
            </a:pPr>
            <a:r>
              <a:t>儿童生理特点对麻醉技术的影响</a:t>
            </a:r>
          </a:p>
          <a:p>
            <a:pPr>
              <a:defRPr sz="2300">
                <a:solidFill>
                  <a:srgbClr val="0F172A"/>
                </a:solidFill>
              </a:defRPr>
            </a:pPr>
            <a:r>
              <a:t>如何通过优化方案和监测设备提高围术期安全性</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7</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EFF6FF"/>
        </a:solidFill>
        <a:effectLst/>
      </p:bgPr>
    </p:bg>
    <p:spTree>
      <p:nvGrpSpPr>
        <p:cNvPr id="1" name=""/>
        <p:cNvGrpSpPr/>
        <p:nvPr/>
      </p:nvGrpSpPr>
      <p:grpSpPr/>
      <p:sp>
        <p:nvSpPr>
          <p:cNvPr id="2" name="TextBox 1"/>
          <p:cNvSpPr txBox="1"/>
          <p:nvPr/>
        </p:nvSpPr>
        <p:spPr>
          <a:xfrm>
            <a:off x="502920" y="320040"/>
            <a:ext cx="1828800" cy="320040"/>
          </a:xfrm>
          <a:prstGeom prst="rect">
            <a:avLst/>
          </a:prstGeom>
          <a:noFill/>
        </p:spPr>
        <p:txBody>
          <a:bodyPr wrap="square">
            <a:spAutoFit/>
          </a:bodyPr>
          <a:lstStyle/>
          <a:p>
            <a:r>
              <a:rPr sz="1200" b="1">
                <a:solidFill>
                  <a:srgbClr val="0F172A"/>
                </a:solidFill>
              </a:rPr>
              <a:t>Slide 8</a:t>
            </a:r>
          </a:p>
        </p:txBody>
      </p:sp>
      <p:sp>
        <p:nvSpPr>
          <p:cNvPr id="3" name="TextBox 2"/>
          <p:cNvSpPr txBox="1"/>
          <p:nvPr/>
        </p:nvSpPr>
        <p:spPr>
          <a:xfrm>
            <a:off x="594360" y="685800"/>
            <a:ext cx="10972800" cy="685800"/>
          </a:xfrm>
          <a:prstGeom prst="rect">
            <a:avLst/>
          </a:prstGeom>
          <a:noFill/>
        </p:spPr>
        <p:txBody>
          <a:bodyPr wrap="square">
            <a:spAutoFit/>
          </a:bodyPr>
          <a:lstStyle/>
          <a:p>
            <a:r>
              <a:rPr sz="3000" b="1">
                <a:solidFill>
                  <a:srgbClr val="0F172A"/>
                </a:solidFill>
              </a:rPr>
              <a:t>参考文献</a:t>
            </a:r>
          </a:p>
        </p:txBody>
      </p:sp>
      <p:sp>
        <p:nvSpPr>
          <p:cNvPr id="4" name="TextBox 3"/>
          <p:cNvSpPr txBox="1"/>
          <p:nvPr/>
        </p:nvSpPr>
        <p:spPr>
          <a:xfrm>
            <a:off x="914400" y="1600200"/>
            <a:ext cx="10241280" cy="4389120"/>
          </a:xfrm>
          <a:prstGeom prst="rect">
            <a:avLst/>
          </a:prstGeom>
          <a:noFill/>
        </p:spPr>
        <p:txBody>
          <a:bodyPr wrap="square">
            <a:spAutoFit/>
          </a:bodyPr>
          <a:lstStyle/>
          <a:p>
            <a:pPr>
              <a:defRPr sz="2300">
                <a:solidFill>
                  <a:srgbClr val="0F172A"/>
                </a:solidFill>
              </a:defRPr>
            </a:pPr>
            <a:r>
              <a:t>PALICC-2国际指南</a:t>
            </a:r>
          </a:p>
          <a:p>
            <a:pPr>
              <a:defRPr sz="2300">
                <a:solidFill>
                  <a:srgbClr val="0F172A"/>
                </a:solidFill>
              </a:defRPr>
            </a:pPr>
            <a:r>
              <a:t>Surviving Sepsis Campaign研究优先事项</a:t>
            </a:r>
          </a:p>
          <a:p>
            <a:pPr>
              <a:defRPr sz="2300">
                <a:solidFill>
                  <a:srgbClr val="0F172A"/>
                </a:solidFill>
              </a:defRPr>
            </a:pPr>
            <a:r>
              <a:t>关于新生儿麻醉的欧洲学会和重症监护医学证据与共识指南</a:t>
            </a:r>
          </a:p>
        </p:txBody>
      </p:sp>
      <p:sp>
        <p:nvSpPr>
          <p:cNvPr id="5" name="TextBox 4"/>
          <p:cNvSpPr txBox="1"/>
          <p:nvPr/>
        </p:nvSpPr>
        <p:spPr>
          <a:xfrm>
            <a:off x="11201400" y="6400800"/>
            <a:ext cx="640080" cy="228600"/>
          </a:xfrm>
          <a:prstGeom prst="rect">
            <a:avLst/>
          </a:prstGeom>
          <a:noFill/>
        </p:spPr>
        <p:txBody>
          <a:bodyPr wrap="square">
            <a:spAutoFit/>
          </a:bodyPr>
          <a:lstStyle/>
          <a:p>
            <a:r>
              <a:rPr sz="1000" b="0">
                <a:solidFill>
                  <a:srgbClr val="0F172A"/>
                </a:solidFill>
              </a:rPr>
              <a:t>8</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